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9" r:id="rId2"/>
    <p:sldId id="291" r:id="rId3"/>
    <p:sldId id="294" r:id="rId4"/>
    <p:sldId id="295" r:id="rId5"/>
    <p:sldId id="296" r:id="rId6"/>
    <p:sldId id="298" r:id="rId7"/>
    <p:sldId id="293" r:id="rId8"/>
    <p:sldId id="279" r:id="rId9"/>
    <p:sldId id="259" r:id="rId10"/>
    <p:sldId id="272" r:id="rId11"/>
    <p:sldId id="281" r:id="rId12"/>
    <p:sldId id="300" r:id="rId13"/>
    <p:sldId id="277" r:id="rId14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D9D31B-F99F-4E4E-8B2E-050469F2E8FD}">
          <p14:sldIdLst>
            <p14:sldId id="299"/>
            <p14:sldId id="291"/>
            <p14:sldId id="294"/>
            <p14:sldId id="295"/>
            <p14:sldId id="296"/>
            <p14:sldId id="298"/>
          </p14:sldIdLst>
        </p14:section>
        <p14:section name="Untitled Section" id="{1C6B917C-6A69-4E3B-ADA1-1DBE8C77B205}">
          <p14:sldIdLst>
            <p14:sldId id="293"/>
            <p14:sldId id="279"/>
            <p14:sldId id="259"/>
            <p14:sldId id="272"/>
            <p14:sldId id="281"/>
            <p14:sldId id="300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hey, Bridget" initials="FB" lastIdx="2" clrIdx="0">
    <p:extLst>
      <p:ext uri="{19B8F6BF-5375-455C-9EA6-DF929625EA0E}">
        <p15:presenceInfo xmlns:p15="http://schemas.microsoft.com/office/powerpoint/2012/main" userId="S-1-5-21-2589800181-1723214923-4271176276-12495" providerId="AD"/>
      </p:ext>
    </p:extLst>
  </p:cmAuthor>
  <p:cmAuthor id="2" name="Galst" initials="cjg" lastIdx="1" clrIdx="1">
    <p:extLst>
      <p:ext uri="{19B8F6BF-5375-455C-9EA6-DF929625EA0E}">
        <p15:presenceInfo xmlns:p15="http://schemas.microsoft.com/office/powerpoint/2012/main" userId="Galst" providerId="None"/>
      </p:ext>
    </p:extLst>
  </p:cmAuthor>
  <p:cmAuthor id="3" name="GFrazer" initials="GDF" lastIdx="9" clrIdx="2">
    <p:extLst>
      <p:ext uri="{19B8F6BF-5375-455C-9EA6-DF929625EA0E}">
        <p15:presenceInfo xmlns:p15="http://schemas.microsoft.com/office/powerpoint/2012/main" userId="GFraz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75349" autoAdjust="0"/>
  </p:normalViewPr>
  <p:slideViewPr>
    <p:cSldViewPr>
      <p:cViewPr varScale="1">
        <p:scale>
          <a:sx n="87" d="100"/>
          <a:sy n="87" d="100"/>
        </p:scale>
        <p:origin x="230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260FBF-3DE4-45D8-AF9E-BE7EDCB4F4F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E7FC07E-7862-4D40-941A-B43939BCE2FB}">
      <dgm:prSet phldrT="[Text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US" dirty="0"/>
            <a:t>Law</a:t>
          </a:r>
        </a:p>
      </dgm:t>
    </dgm:pt>
    <dgm:pt modelId="{2E320A70-C23D-4523-860E-363BCE249954}" type="parTrans" cxnId="{021531A3-7AFF-4E3F-9561-ADED4053801C}">
      <dgm:prSet/>
      <dgm:spPr/>
      <dgm:t>
        <a:bodyPr/>
        <a:lstStyle/>
        <a:p>
          <a:endParaRPr lang="en-US"/>
        </a:p>
      </dgm:t>
    </dgm:pt>
    <dgm:pt modelId="{0581B7A4-9033-4E80-B7A4-472B1186D8EA}" type="sibTrans" cxnId="{021531A3-7AFF-4E3F-9561-ADED4053801C}">
      <dgm:prSet/>
      <dgm:spPr/>
      <dgm:t>
        <a:bodyPr/>
        <a:lstStyle/>
        <a:p>
          <a:endParaRPr lang="en-US"/>
        </a:p>
      </dgm:t>
    </dgm:pt>
    <dgm:pt modelId="{35C276B4-3FF8-47D4-B869-8AAC914AC42C}">
      <dgm:prSet phldrT="[Text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n-US" dirty="0"/>
            <a:t>Facts/Data</a:t>
          </a:r>
        </a:p>
      </dgm:t>
    </dgm:pt>
    <dgm:pt modelId="{F47C2686-A4A9-44EC-8318-C206BDCC41CB}" type="parTrans" cxnId="{8362CD06-2486-4A3F-9DFE-5F451EAB7673}">
      <dgm:prSet/>
      <dgm:spPr/>
      <dgm:t>
        <a:bodyPr/>
        <a:lstStyle/>
        <a:p>
          <a:endParaRPr lang="en-US"/>
        </a:p>
      </dgm:t>
    </dgm:pt>
    <dgm:pt modelId="{D538DB1D-158C-4AA9-9E82-CD3ABF3B985C}" type="sibTrans" cxnId="{8362CD06-2486-4A3F-9DFE-5F451EAB7673}">
      <dgm:prSet/>
      <dgm:spPr/>
      <dgm:t>
        <a:bodyPr/>
        <a:lstStyle/>
        <a:p>
          <a:endParaRPr lang="en-US"/>
        </a:p>
      </dgm:t>
    </dgm:pt>
    <dgm:pt modelId="{E55EB3C0-7060-4EF8-B7EF-761F3B33C388}">
      <dgm:prSet phldrT="[Text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dirty="0"/>
            <a:t>Policy Discretion/Judgement</a:t>
          </a:r>
        </a:p>
      </dgm:t>
    </dgm:pt>
    <dgm:pt modelId="{320D03BD-ADC5-4E8D-912B-13AACAF3A43A}" type="parTrans" cxnId="{46D1722A-F318-4DD1-9102-8597DABB1930}">
      <dgm:prSet/>
      <dgm:spPr/>
      <dgm:t>
        <a:bodyPr/>
        <a:lstStyle/>
        <a:p>
          <a:endParaRPr lang="en-US"/>
        </a:p>
      </dgm:t>
    </dgm:pt>
    <dgm:pt modelId="{693CCA43-0FDA-490C-A908-41E91BC53259}" type="sibTrans" cxnId="{46D1722A-F318-4DD1-9102-8597DABB1930}">
      <dgm:prSet/>
      <dgm:spPr/>
      <dgm:t>
        <a:bodyPr/>
        <a:lstStyle/>
        <a:p>
          <a:endParaRPr lang="en-US"/>
        </a:p>
      </dgm:t>
    </dgm:pt>
    <dgm:pt modelId="{422478A8-E288-4AD0-AC5D-EC2644E05AD0}" type="pres">
      <dgm:prSet presAssocID="{B4260FBF-3DE4-45D8-AF9E-BE7EDCB4F4F5}" presName="compositeShape" presStyleCnt="0">
        <dgm:presLayoutVars>
          <dgm:chMax val="7"/>
          <dgm:dir/>
          <dgm:resizeHandles val="exact"/>
        </dgm:presLayoutVars>
      </dgm:prSet>
      <dgm:spPr/>
    </dgm:pt>
    <dgm:pt modelId="{2AC2883B-4801-4C31-8A1B-B3BE13DFE870}" type="pres">
      <dgm:prSet presAssocID="{7E7FC07E-7862-4D40-941A-B43939BCE2FB}" presName="circ1" presStyleLbl="vennNode1" presStyleIdx="0" presStyleCnt="3" custLinFactNeighborX="3869" custLinFactNeighborY="15774"/>
      <dgm:spPr/>
      <dgm:t>
        <a:bodyPr/>
        <a:lstStyle/>
        <a:p>
          <a:endParaRPr lang="en-US"/>
        </a:p>
      </dgm:t>
    </dgm:pt>
    <dgm:pt modelId="{2D03B9FF-2F6F-472A-BADD-E55EF80F7FA5}" type="pres">
      <dgm:prSet presAssocID="{7E7FC07E-7862-4D40-941A-B43939BCE2F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58BC1-FF1A-4CE6-BBDF-FB5138042922}" type="pres">
      <dgm:prSet presAssocID="{35C276B4-3FF8-47D4-B869-8AAC914AC42C}" presName="circ2" presStyleLbl="vennNode1" presStyleIdx="1" presStyleCnt="3" custLinFactNeighborX="-5615" custLinFactNeighborY="-2729"/>
      <dgm:spPr/>
      <dgm:t>
        <a:bodyPr/>
        <a:lstStyle/>
        <a:p>
          <a:endParaRPr lang="en-US"/>
        </a:p>
      </dgm:t>
    </dgm:pt>
    <dgm:pt modelId="{74316009-6CA4-4C66-89F3-C7095C5391D0}" type="pres">
      <dgm:prSet presAssocID="{35C276B4-3FF8-47D4-B869-8AAC914AC42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EFC2D4-90C2-470E-A0FC-2D3247513EF5}" type="pres">
      <dgm:prSet presAssocID="{E55EB3C0-7060-4EF8-B7EF-761F3B33C388}" presName="circ3" presStyleLbl="vennNode1" presStyleIdx="2" presStyleCnt="3" custLinFactNeighborX="1262" custLinFactNeighborY="-5060"/>
      <dgm:spPr/>
      <dgm:t>
        <a:bodyPr/>
        <a:lstStyle/>
        <a:p>
          <a:endParaRPr lang="en-US"/>
        </a:p>
      </dgm:t>
    </dgm:pt>
    <dgm:pt modelId="{5324DDCC-7CC5-4295-803D-6C85A1C3B5E9}" type="pres">
      <dgm:prSet presAssocID="{E55EB3C0-7060-4EF8-B7EF-761F3B33C38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9FA53E-6ED6-4D34-8C8C-C0EA3FB5C5C7}" type="presOf" srcId="{7E7FC07E-7862-4D40-941A-B43939BCE2FB}" destId="{2AC2883B-4801-4C31-8A1B-B3BE13DFE870}" srcOrd="0" destOrd="0" presId="urn:microsoft.com/office/officeart/2005/8/layout/venn1"/>
    <dgm:cxn modelId="{C8D026B7-75E6-4909-A61C-A6028D311EF5}" type="presOf" srcId="{7E7FC07E-7862-4D40-941A-B43939BCE2FB}" destId="{2D03B9FF-2F6F-472A-BADD-E55EF80F7FA5}" srcOrd="1" destOrd="0" presId="urn:microsoft.com/office/officeart/2005/8/layout/venn1"/>
    <dgm:cxn modelId="{02891EFC-9040-48CD-9EAA-BFA86D361301}" type="presOf" srcId="{E55EB3C0-7060-4EF8-B7EF-761F3B33C388}" destId="{5324DDCC-7CC5-4295-803D-6C85A1C3B5E9}" srcOrd="1" destOrd="0" presId="urn:microsoft.com/office/officeart/2005/8/layout/venn1"/>
    <dgm:cxn modelId="{675D1A28-7CC3-490A-B281-452820334A1D}" type="presOf" srcId="{B4260FBF-3DE4-45D8-AF9E-BE7EDCB4F4F5}" destId="{422478A8-E288-4AD0-AC5D-EC2644E05AD0}" srcOrd="0" destOrd="0" presId="urn:microsoft.com/office/officeart/2005/8/layout/venn1"/>
    <dgm:cxn modelId="{DB8B1AFE-EC2C-421B-B04E-D37B9ADE08C9}" type="presOf" srcId="{35C276B4-3FF8-47D4-B869-8AAC914AC42C}" destId="{C1A58BC1-FF1A-4CE6-BBDF-FB5138042922}" srcOrd="0" destOrd="0" presId="urn:microsoft.com/office/officeart/2005/8/layout/venn1"/>
    <dgm:cxn modelId="{F89C0D1A-6462-4FE9-8CEC-96753E62F675}" type="presOf" srcId="{E55EB3C0-7060-4EF8-B7EF-761F3B33C388}" destId="{15EFC2D4-90C2-470E-A0FC-2D3247513EF5}" srcOrd="0" destOrd="0" presId="urn:microsoft.com/office/officeart/2005/8/layout/venn1"/>
    <dgm:cxn modelId="{80934C61-8645-48D9-9CF8-9031FC8FACC6}" type="presOf" srcId="{35C276B4-3FF8-47D4-B869-8AAC914AC42C}" destId="{74316009-6CA4-4C66-89F3-C7095C5391D0}" srcOrd="1" destOrd="0" presId="urn:microsoft.com/office/officeart/2005/8/layout/venn1"/>
    <dgm:cxn modelId="{46D1722A-F318-4DD1-9102-8597DABB1930}" srcId="{B4260FBF-3DE4-45D8-AF9E-BE7EDCB4F4F5}" destId="{E55EB3C0-7060-4EF8-B7EF-761F3B33C388}" srcOrd="2" destOrd="0" parTransId="{320D03BD-ADC5-4E8D-912B-13AACAF3A43A}" sibTransId="{693CCA43-0FDA-490C-A908-41E91BC53259}"/>
    <dgm:cxn modelId="{021531A3-7AFF-4E3F-9561-ADED4053801C}" srcId="{B4260FBF-3DE4-45D8-AF9E-BE7EDCB4F4F5}" destId="{7E7FC07E-7862-4D40-941A-B43939BCE2FB}" srcOrd="0" destOrd="0" parTransId="{2E320A70-C23D-4523-860E-363BCE249954}" sibTransId="{0581B7A4-9033-4E80-B7A4-472B1186D8EA}"/>
    <dgm:cxn modelId="{8362CD06-2486-4A3F-9DFE-5F451EAB7673}" srcId="{B4260FBF-3DE4-45D8-AF9E-BE7EDCB4F4F5}" destId="{35C276B4-3FF8-47D4-B869-8AAC914AC42C}" srcOrd="1" destOrd="0" parTransId="{F47C2686-A4A9-44EC-8318-C206BDCC41CB}" sibTransId="{D538DB1D-158C-4AA9-9E82-CD3ABF3B985C}"/>
    <dgm:cxn modelId="{E10D0669-E78B-4F1E-90D1-02A10C09A762}" type="presParOf" srcId="{422478A8-E288-4AD0-AC5D-EC2644E05AD0}" destId="{2AC2883B-4801-4C31-8A1B-B3BE13DFE870}" srcOrd="0" destOrd="0" presId="urn:microsoft.com/office/officeart/2005/8/layout/venn1"/>
    <dgm:cxn modelId="{5D76EC10-C788-41F1-9FC0-8DE97D0718EC}" type="presParOf" srcId="{422478A8-E288-4AD0-AC5D-EC2644E05AD0}" destId="{2D03B9FF-2F6F-472A-BADD-E55EF80F7FA5}" srcOrd="1" destOrd="0" presId="urn:microsoft.com/office/officeart/2005/8/layout/venn1"/>
    <dgm:cxn modelId="{8A56D19F-32B4-4561-9953-B1F961AC833C}" type="presParOf" srcId="{422478A8-E288-4AD0-AC5D-EC2644E05AD0}" destId="{C1A58BC1-FF1A-4CE6-BBDF-FB5138042922}" srcOrd="2" destOrd="0" presId="urn:microsoft.com/office/officeart/2005/8/layout/venn1"/>
    <dgm:cxn modelId="{66886C33-959F-4E2D-8405-DDEB627666C3}" type="presParOf" srcId="{422478A8-E288-4AD0-AC5D-EC2644E05AD0}" destId="{74316009-6CA4-4C66-89F3-C7095C5391D0}" srcOrd="3" destOrd="0" presId="urn:microsoft.com/office/officeart/2005/8/layout/venn1"/>
    <dgm:cxn modelId="{144C41CF-2B19-4AFF-8832-A5A24D0FF507}" type="presParOf" srcId="{422478A8-E288-4AD0-AC5D-EC2644E05AD0}" destId="{15EFC2D4-90C2-470E-A0FC-2D3247513EF5}" srcOrd="4" destOrd="0" presId="urn:microsoft.com/office/officeart/2005/8/layout/venn1"/>
    <dgm:cxn modelId="{BBA80154-5632-4CFB-B634-AAE8F6781CEE}" type="presParOf" srcId="{422478A8-E288-4AD0-AC5D-EC2644E05AD0}" destId="{5324DDCC-7CC5-4295-803D-6C85A1C3B5E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260FBF-3DE4-45D8-AF9E-BE7EDCB4F4F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E7FC07E-7862-4D40-941A-B43939BCE2FB}">
      <dgm:prSet phldrT="[Text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US" dirty="0"/>
            <a:t>Law</a:t>
          </a:r>
        </a:p>
      </dgm:t>
    </dgm:pt>
    <dgm:pt modelId="{2E320A70-C23D-4523-860E-363BCE249954}" type="parTrans" cxnId="{021531A3-7AFF-4E3F-9561-ADED4053801C}">
      <dgm:prSet/>
      <dgm:spPr/>
      <dgm:t>
        <a:bodyPr/>
        <a:lstStyle/>
        <a:p>
          <a:endParaRPr lang="en-US"/>
        </a:p>
      </dgm:t>
    </dgm:pt>
    <dgm:pt modelId="{0581B7A4-9033-4E80-B7A4-472B1186D8EA}" type="sibTrans" cxnId="{021531A3-7AFF-4E3F-9561-ADED4053801C}">
      <dgm:prSet/>
      <dgm:spPr/>
      <dgm:t>
        <a:bodyPr/>
        <a:lstStyle/>
        <a:p>
          <a:endParaRPr lang="en-US"/>
        </a:p>
      </dgm:t>
    </dgm:pt>
    <dgm:pt modelId="{35C276B4-3FF8-47D4-B869-8AAC914AC42C}">
      <dgm:prSet phldrT="[Text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n-US" dirty="0"/>
            <a:t>Facts/Data</a:t>
          </a:r>
        </a:p>
      </dgm:t>
    </dgm:pt>
    <dgm:pt modelId="{F47C2686-A4A9-44EC-8318-C206BDCC41CB}" type="parTrans" cxnId="{8362CD06-2486-4A3F-9DFE-5F451EAB7673}">
      <dgm:prSet/>
      <dgm:spPr/>
      <dgm:t>
        <a:bodyPr/>
        <a:lstStyle/>
        <a:p>
          <a:endParaRPr lang="en-US"/>
        </a:p>
      </dgm:t>
    </dgm:pt>
    <dgm:pt modelId="{D538DB1D-158C-4AA9-9E82-CD3ABF3B985C}" type="sibTrans" cxnId="{8362CD06-2486-4A3F-9DFE-5F451EAB7673}">
      <dgm:prSet/>
      <dgm:spPr/>
      <dgm:t>
        <a:bodyPr/>
        <a:lstStyle/>
        <a:p>
          <a:endParaRPr lang="en-US"/>
        </a:p>
      </dgm:t>
    </dgm:pt>
    <dgm:pt modelId="{E55EB3C0-7060-4EF8-B7EF-761F3B33C388}">
      <dgm:prSet phldrT="[Text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dirty="0"/>
            <a:t>Policy Discretion/Judgement</a:t>
          </a:r>
        </a:p>
      </dgm:t>
    </dgm:pt>
    <dgm:pt modelId="{320D03BD-ADC5-4E8D-912B-13AACAF3A43A}" type="parTrans" cxnId="{46D1722A-F318-4DD1-9102-8597DABB1930}">
      <dgm:prSet/>
      <dgm:spPr/>
      <dgm:t>
        <a:bodyPr/>
        <a:lstStyle/>
        <a:p>
          <a:endParaRPr lang="en-US"/>
        </a:p>
      </dgm:t>
    </dgm:pt>
    <dgm:pt modelId="{693CCA43-0FDA-490C-A908-41E91BC53259}" type="sibTrans" cxnId="{46D1722A-F318-4DD1-9102-8597DABB1930}">
      <dgm:prSet/>
      <dgm:spPr/>
      <dgm:t>
        <a:bodyPr/>
        <a:lstStyle/>
        <a:p>
          <a:endParaRPr lang="en-US"/>
        </a:p>
      </dgm:t>
    </dgm:pt>
    <dgm:pt modelId="{422478A8-E288-4AD0-AC5D-EC2644E05AD0}" type="pres">
      <dgm:prSet presAssocID="{B4260FBF-3DE4-45D8-AF9E-BE7EDCB4F4F5}" presName="compositeShape" presStyleCnt="0">
        <dgm:presLayoutVars>
          <dgm:chMax val="7"/>
          <dgm:dir/>
          <dgm:resizeHandles val="exact"/>
        </dgm:presLayoutVars>
      </dgm:prSet>
      <dgm:spPr/>
    </dgm:pt>
    <dgm:pt modelId="{2AC2883B-4801-4C31-8A1B-B3BE13DFE870}" type="pres">
      <dgm:prSet presAssocID="{7E7FC07E-7862-4D40-941A-B43939BCE2FB}" presName="circ1" presStyleLbl="vennNode1" presStyleIdx="0" presStyleCnt="3" custLinFactNeighborX="3869" custLinFactNeighborY="15774"/>
      <dgm:spPr/>
      <dgm:t>
        <a:bodyPr/>
        <a:lstStyle/>
        <a:p>
          <a:endParaRPr lang="en-US"/>
        </a:p>
      </dgm:t>
    </dgm:pt>
    <dgm:pt modelId="{2D03B9FF-2F6F-472A-BADD-E55EF80F7FA5}" type="pres">
      <dgm:prSet presAssocID="{7E7FC07E-7862-4D40-941A-B43939BCE2F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58BC1-FF1A-4CE6-BBDF-FB5138042922}" type="pres">
      <dgm:prSet presAssocID="{35C276B4-3FF8-47D4-B869-8AAC914AC42C}" presName="circ2" presStyleLbl="vennNode1" presStyleIdx="1" presStyleCnt="3" custLinFactNeighborX="-2452" custLinFactNeighborY="-3199"/>
      <dgm:spPr/>
      <dgm:t>
        <a:bodyPr/>
        <a:lstStyle/>
        <a:p>
          <a:endParaRPr lang="en-US"/>
        </a:p>
      </dgm:t>
    </dgm:pt>
    <dgm:pt modelId="{74316009-6CA4-4C66-89F3-C7095C5391D0}" type="pres">
      <dgm:prSet presAssocID="{35C276B4-3FF8-47D4-B869-8AAC914AC42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EFC2D4-90C2-470E-A0FC-2D3247513EF5}" type="pres">
      <dgm:prSet presAssocID="{E55EB3C0-7060-4EF8-B7EF-761F3B33C388}" presName="circ3" presStyleLbl="vennNode1" presStyleIdx="2" presStyleCnt="3" custLinFactNeighborX="1262" custLinFactNeighborY="-5060"/>
      <dgm:spPr/>
      <dgm:t>
        <a:bodyPr/>
        <a:lstStyle/>
        <a:p>
          <a:endParaRPr lang="en-US"/>
        </a:p>
      </dgm:t>
    </dgm:pt>
    <dgm:pt modelId="{5324DDCC-7CC5-4295-803D-6C85A1C3B5E9}" type="pres">
      <dgm:prSet presAssocID="{E55EB3C0-7060-4EF8-B7EF-761F3B33C38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9FA53E-6ED6-4D34-8C8C-C0EA3FB5C5C7}" type="presOf" srcId="{7E7FC07E-7862-4D40-941A-B43939BCE2FB}" destId="{2AC2883B-4801-4C31-8A1B-B3BE13DFE870}" srcOrd="0" destOrd="0" presId="urn:microsoft.com/office/officeart/2005/8/layout/venn1"/>
    <dgm:cxn modelId="{C8D026B7-75E6-4909-A61C-A6028D311EF5}" type="presOf" srcId="{7E7FC07E-7862-4D40-941A-B43939BCE2FB}" destId="{2D03B9FF-2F6F-472A-BADD-E55EF80F7FA5}" srcOrd="1" destOrd="0" presId="urn:microsoft.com/office/officeart/2005/8/layout/venn1"/>
    <dgm:cxn modelId="{02891EFC-9040-48CD-9EAA-BFA86D361301}" type="presOf" srcId="{E55EB3C0-7060-4EF8-B7EF-761F3B33C388}" destId="{5324DDCC-7CC5-4295-803D-6C85A1C3B5E9}" srcOrd="1" destOrd="0" presId="urn:microsoft.com/office/officeart/2005/8/layout/venn1"/>
    <dgm:cxn modelId="{675D1A28-7CC3-490A-B281-452820334A1D}" type="presOf" srcId="{B4260FBF-3DE4-45D8-AF9E-BE7EDCB4F4F5}" destId="{422478A8-E288-4AD0-AC5D-EC2644E05AD0}" srcOrd="0" destOrd="0" presId="urn:microsoft.com/office/officeart/2005/8/layout/venn1"/>
    <dgm:cxn modelId="{DB8B1AFE-EC2C-421B-B04E-D37B9ADE08C9}" type="presOf" srcId="{35C276B4-3FF8-47D4-B869-8AAC914AC42C}" destId="{C1A58BC1-FF1A-4CE6-BBDF-FB5138042922}" srcOrd="0" destOrd="0" presId="urn:microsoft.com/office/officeart/2005/8/layout/venn1"/>
    <dgm:cxn modelId="{F89C0D1A-6462-4FE9-8CEC-96753E62F675}" type="presOf" srcId="{E55EB3C0-7060-4EF8-B7EF-761F3B33C388}" destId="{15EFC2D4-90C2-470E-A0FC-2D3247513EF5}" srcOrd="0" destOrd="0" presId="urn:microsoft.com/office/officeart/2005/8/layout/venn1"/>
    <dgm:cxn modelId="{80934C61-8645-48D9-9CF8-9031FC8FACC6}" type="presOf" srcId="{35C276B4-3FF8-47D4-B869-8AAC914AC42C}" destId="{74316009-6CA4-4C66-89F3-C7095C5391D0}" srcOrd="1" destOrd="0" presId="urn:microsoft.com/office/officeart/2005/8/layout/venn1"/>
    <dgm:cxn modelId="{46D1722A-F318-4DD1-9102-8597DABB1930}" srcId="{B4260FBF-3DE4-45D8-AF9E-BE7EDCB4F4F5}" destId="{E55EB3C0-7060-4EF8-B7EF-761F3B33C388}" srcOrd="2" destOrd="0" parTransId="{320D03BD-ADC5-4E8D-912B-13AACAF3A43A}" sibTransId="{693CCA43-0FDA-490C-A908-41E91BC53259}"/>
    <dgm:cxn modelId="{021531A3-7AFF-4E3F-9561-ADED4053801C}" srcId="{B4260FBF-3DE4-45D8-AF9E-BE7EDCB4F4F5}" destId="{7E7FC07E-7862-4D40-941A-B43939BCE2FB}" srcOrd="0" destOrd="0" parTransId="{2E320A70-C23D-4523-860E-363BCE249954}" sibTransId="{0581B7A4-9033-4E80-B7A4-472B1186D8EA}"/>
    <dgm:cxn modelId="{8362CD06-2486-4A3F-9DFE-5F451EAB7673}" srcId="{B4260FBF-3DE4-45D8-AF9E-BE7EDCB4F4F5}" destId="{35C276B4-3FF8-47D4-B869-8AAC914AC42C}" srcOrd="1" destOrd="0" parTransId="{F47C2686-A4A9-44EC-8318-C206BDCC41CB}" sibTransId="{D538DB1D-158C-4AA9-9E82-CD3ABF3B985C}"/>
    <dgm:cxn modelId="{E10D0669-E78B-4F1E-90D1-02A10C09A762}" type="presParOf" srcId="{422478A8-E288-4AD0-AC5D-EC2644E05AD0}" destId="{2AC2883B-4801-4C31-8A1B-B3BE13DFE870}" srcOrd="0" destOrd="0" presId="urn:microsoft.com/office/officeart/2005/8/layout/venn1"/>
    <dgm:cxn modelId="{5D76EC10-C788-41F1-9FC0-8DE97D0718EC}" type="presParOf" srcId="{422478A8-E288-4AD0-AC5D-EC2644E05AD0}" destId="{2D03B9FF-2F6F-472A-BADD-E55EF80F7FA5}" srcOrd="1" destOrd="0" presId="urn:microsoft.com/office/officeart/2005/8/layout/venn1"/>
    <dgm:cxn modelId="{8A56D19F-32B4-4561-9953-B1F961AC833C}" type="presParOf" srcId="{422478A8-E288-4AD0-AC5D-EC2644E05AD0}" destId="{C1A58BC1-FF1A-4CE6-BBDF-FB5138042922}" srcOrd="2" destOrd="0" presId="urn:microsoft.com/office/officeart/2005/8/layout/venn1"/>
    <dgm:cxn modelId="{66886C33-959F-4E2D-8405-DDEB627666C3}" type="presParOf" srcId="{422478A8-E288-4AD0-AC5D-EC2644E05AD0}" destId="{74316009-6CA4-4C66-89F3-C7095C5391D0}" srcOrd="3" destOrd="0" presId="urn:microsoft.com/office/officeart/2005/8/layout/venn1"/>
    <dgm:cxn modelId="{144C41CF-2B19-4AFF-8832-A5A24D0FF507}" type="presParOf" srcId="{422478A8-E288-4AD0-AC5D-EC2644E05AD0}" destId="{15EFC2D4-90C2-470E-A0FC-2D3247513EF5}" srcOrd="4" destOrd="0" presId="urn:microsoft.com/office/officeart/2005/8/layout/venn1"/>
    <dgm:cxn modelId="{BBA80154-5632-4CFB-B634-AAE8F6781CEE}" type="presParOf" srcId="{422478A8-E288-4AD0-AC5D-EC2644E05AD0}" destId="{5324DDCC-7CC5-4295-803D-6C85A1C3B5E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2883B-4801-4C31-8A1B-B3BE13DFE870}">
      <dsp:nvSpPr>
        <dsp:cNvPr id="0" name=""/>
        <dsp:cNvSpPr/>
      </dsp:nvSpPr>
      <dsp:spPr>
        <a:xfrm>
          <a:off x="2156050" y="595999"/>
          <a:ext cx="3337560" cy="3337560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Law</a:t>
          </a:r>
        </a:p>
      </dsp:txBody>
      <dsp:txXfrm>
        <a:off x="2601058" y="1180072"/>
        <a:ext cx="2447544" cy="1501902"/>
      </dsp:txXfrm>
    </dsp:sp>
    <dsp:sp modelId="{C1A58BC1-FF1A-4CE6-BBDF-FB5138042922}">
      <dsp:nvSpPr>
        <dsp:cNvPr id="0" name=""/>
        <dsp:cNvSpPr/>
      </dsp:nvSpPr>
      <dsp:spPr>
        <a:xfrm>
          <a:off x="3043818" y="2064425"/>
          <a:ext cx="3337560" cy="3337560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Facts/Data</a:t>
          </a:r>
        </a:p>
      </dsp:txBody>
      <dsp:txXfrm>
        <a:off x="4064556" y="2926628"/>
        <a:ext cx="2002536" cy="1835658"/>
      </dsp:txXfrm>
    </dsp:sp>
    <dsp:sp modelId="{15EFC2D4-90C2-470E-A0FC-2D3247513EF5}">
      <dsp:nvSpPr>
        <dsp:cNvPr id="0" name=""/>
        <dsp:cNvSpPr/>
      </dsp:nvSpPr>
      <dsp:spPr>
        <a:xfrm>
          <a:off x="864737" y="1986626"/>
          <a:ext cx="3337560" cy="3337560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Policy Discretion/Judgement</a:t>
          </a:r>
        </a:p>
      </dsp:txBody>
      <dsp:txXfrm>
        <a:off x="1179024" y="2848829"/>
        <a:ext cx="2002536" cy="18356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2883B-4801-4C31-8A1B-B3BE13DFE870}">
      <dsp:nvSpPr>
        <dsp:cNvPr id="0" name=""/>
        <dsp:cNvSpPr/>
      </dsp:nvSpPr>
      <dsp:spPr>
        <a:xfrm>
          <a:off x="2219323" y="571506"/>
          <a:ext cx="3200400" cy="3200400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Law</a:t>
          </a:r>
        </a:p>
      </dsp:txBody>
      <dsp:txXfrm>
        <a:off x="2646043" y="1131576"/>
        <a:ext cx="2346960" cy="1440180"/>
      </dsp:txXfrm>
    </dsp:sp>
    <dsp:sp modelId="{C1A58BC1-FF1A-4CE6-BBDF-FB5138042922}">
      <dsp:nvSpPr>
        <dsp:cNvPr id="0" name=""/>
        <dsp:cNvSpPr/>
      </dsp:nvSpPr>
      <dsp:spPr>
        <a:xfrm>
          <a:off x="3171837" y="1964544"/>
          <a:ext cx="3200400" cy="3200400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Facts/Data</a:t>
          </a:r>
        </a:p>
      </dsp:txBody>
      <dsp:txXfrm>
        <a:off x="4150626" y="2791314"/>
        <a:ext cx="1920240" cy="1760220"/>
      </dsp:txXfrm>
    </dsp:sp>
    <dsp:sp modelId="{15EFC2D4-90C2-470E-A0FC-2D3247513EF5}">
      <dsp:nvSpPr>
        <dsp:cNvPr id="0" name=""/>
        <dsp:cNvSpPr/>
      </dsp:nvSpPr>
      <dsp:spPr>
        <a:xfrm>
          <a:off x="981078" y="1904984"/>
          <a:ext cx="3200400" cy="3200400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Policy Discretion/Judgement</a:t>
          </a:r>
        </a:p>
      </dsp:txBody>
      <dsp:txXfrm>
        <a:off x="1282449" y="2731754"/>
        <a:ext cx="1920240" cy="1760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5EC50-CECE-4DC2-9623-0B0AB340BE6F}" type="datetimeFigureOut">
              <a:rPr lang="en-US" smtClean="0"/>
              <a:t>9/10/2018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4"/>
            <a:ext cx="5608320" cy="41505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7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7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EE428-2081-46E5-8390-C064EA939E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0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EE428-2081-46E5-8390-C064EA939E8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91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EE428-2081-46E5-8390-C064EA939E8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986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EE428-2081-46E5-8390-C064EA939E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145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EE428-2081-46E5-8390-C064EA939E8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478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323" lvl="0" indent="-343323" algn="l">
              <a:buFont typeface="Symbol"/>
              <a:buChar char=""/>
              <a:tabLst>
                <a:tab pos="2975462" algn="ctr"/>
                <a:tab pos="3204344" algn="l"/>
                <a:tab pos="3662107" algn="l"/>
                <a:tab pos="4119871" algn="l"/>
                <a:tab pos="4577634" algn="l"/>
                <a:tab pos="5035397" algn="l"/>
                <a:tab pos="5493161" algn="l"/>
                <a:tab pos="5950926" algn="r"/>
              </a:tabLst>
            </a:pPr>
            <a:endParaRPr lang="en-US" sz="1400" kern="1200" dirty="0">
              <a:solidFill>
                <a:schemeClr val="tx1"/>
              </a:solidFill>
              <a:latin typeface="+mn-lt"/>
              <a:ea typeface="Times New Roman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EE428-2081-46E5-8390-C064EA939E8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020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ctr">
              <a:buFont typeface="Symbol"/>
              <a:buNone/>
              <a:tabLst>
                <a:tab pos="2975462" algn="ctr"/>
                <a:tab pos="3204344" algn="l"/>
                <a:tab pos="3662107" algn="l"/>
                <a:tab pos="4119871" algn="l"/>
                <a:tab pos="4577634" algn="l"/>
                <a:tab pos="5035397" algn="l"/>
                <a:tab pos="5493161" algn="l"/>
                <a:tab pos="5950926" algn="r"/>
              </a:tabLst>
            </a:pPr>
            <a:endParaRPr lang="en-US" sz="1400" kern="1200" dirty="0">
              <a:solidFill>
                <a:schemeClr val="tx1"/>
              </a:solidFill>
              <a:latin typeface="+mn-lt"/>
              <a:ea typeface="Times New Roman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EE428-2081-46E5-8390-C064EA939E8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631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ctr">
              <a:buFont typeface="Symbol"/>
              <a:buNone/>
              <a:tabLst>
                <a:tab pos="2975462" algn="ctr"/>
                <a:tab pos="3204344" algn="l"/>
                <a:tab pos="3662107" algn="l"/>
                <a:tab pos="4119871" algn="l"/>
                <a:tab pos="4577634" algn="l"/>
                <a:tab pos="5035397" algn="l"/>
                <a:tab pos="5493161" algn="l"/>
                <a:tab pos="5950926" algn="r"/>
              </a:tabLst>
            </a:pPr>
            <a:endParaRPr lang="en-US" sz="1400" kern="1200" dirty="0">
              <a:solidFill>
                <a:schemeClr val="tx1"/>
              </a:solidFill>
              <a:latin typeface="+mn-lt"/>
              <a:ea typeface="Times New Roman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EE428-2081-46E5-8390-C064EA939E8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284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EE428-2081-46E5-8390-C064EA939E8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06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5688" y="11942"/>
            <a:ext cx="3651911" cy="2807458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 flipH="1">
            <a:off x="0" y="4191000"/>
            <a:ext cx="1837904" cy="12954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 flipH="1">
            <a:off x="0" y="5486400"/>
            <a:ext cx="1837904" cy="1371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 flipH="1">
            <a:off x="0" y="2819400"/>
            <a:ext cx="1837904" cy="1371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 userDrawn="1"/>
        </p:nvSpPr>
        <p:spPr>
          <a:xfrm flipH="1">
            <a:off x="1825394" y="4191000"/>
            <a:ext cx="1837904" cy="1295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 flipH="1">
            <a:off x="1825394" y="5486400"/>
            <a:ext cx="1837904" cy="1371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 flipH="1">
            <a:off x="3663297" y="5486400"/>
            <a:ext cx="1837904" cy="1371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 flipH="1">
            <a:off x="3663297" y="1371600"/>
            <a:ext cx="1837904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 flipH="1">
            <a:off x="3663296" y="11942"/>
            <a:ext cx="1837904" cy="135965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 flipH="1">
            <a:off x="5501201" y="5486400"/>
            <a:ext cx="1837904" cy="1371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 userDrawn="1"/>
        </p:nvSpPr>
        <p:spPr>
          <a:xfrm flipH="1">
            <a:off x="5501201" y="1371600"/>
            <a:ext cx="1837904" cy="14478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 userDrawn="1"/>
        </p:nvSpPr>
        <p:spPr>
          <a:xfrm flipH="1">
            <a:off x="5501200" y="11942"/>
            <a:ext cx="1837904" cy="13596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 userDrawn="1"/>
        </p:nvSpPr>
        <p:spPr>
          <a:xfrm flipH="1">
            <a:off x="7339105" y="5486400"/>
            <a:ext cx="1837904" cy="1371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 userDrawn="1"/>
        </p:nvSpPr>
        <p:spPr>
          <a:xfrm flipH="1">
            <a:off x="7339104" y="11942"/>
            <a:ext cx="1837904" cy="1359658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 userDrawn="1"/>
        </p:nvSpPr>
        <p:spPr>
          <a:xfrm flipH="1">
            <a:off x="1819696" y="2819400"/>
            <a:ext cx="1837904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 userDrawn="1"/>
        </p:nvSpPr>
        <p:spPr>
          <a:xfrm flipH="1">
            <a:off x="7349353" y="1371600"/>
            <a:ext cx="1837904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370" y="5779985"/>
            <a:ext cx="784430" cy="78443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779985"/>
            <a:ext cx="676887" cy="809950"/>
          </a:xfrm>
          <a:prstGeom prst="rect">
            <a:avLst/>
          </a:prstGeom>
        </p:spPr>
      </p:pic>
      <p:cxnSp>
        <p:nvCxnSpPr>
          <p:cNvPr id="47" name="Straight Connector 46"/>
          <p:cNvCxnSpPr>
            <a:stCxn id="28" idx="0"/>
          </p:cNvCxnSpPr>
          <p:nvPr userDrawn="1"/>
        </p:nvCxnSpPr>
        <p:spPr>
          <a:xfrm flipH="1">
            <a:off x="1819696" y="11942"/>
            <a:ext cx="11948" cy="2807458"/>
          </a:xfrm>
          <a:prstGeom prst="line">
            <a:avLst/>
          </a:prstGeom>
          <a:ln w="2222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28" idx="1"/>
          </p:cNvCxnSpPr>
          <p:nvPr userDrawn="1"/>
        </p:nvCxnSpPr>
        <p:spPr>
          <a:xfrm flipH="1">
            <a:off x="5688" y="1371600"/>
            <a:ext cx="3657610" cy="44071"/>
          </a:xfrm>
          <a:prstGeom prst="line">
            <a:avLst/>
          </a:prstGeom>
          <a:ln w="2222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Placeholder 53"/>
          <p:cNvSpPr>
            <a:spLocks noGrp="1"/>
          </p:cNvSpPr>
          <p:nvPr>
            <p:ph type="body" sz="quarter" idx="10"/>
          </p:nvPr>
        </p:nvSpPr>
        <p:spPr>
          <a:xfrm>
            <a:off x="3663950" y="2819400"/>
            <a:ext cx="5480050" cy="1447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Enter Title</a:t>
            </a:r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1" hasCustomPrompt="1"/>
          </p:nvPr>
        </p:nvSpPr>
        <p:spPr>
          <a:xfrm>
            <a:off x="3663950" y="4267200"/>
            <a:ext cx="5480050" cy="1219200"/>
          </a:xfrm>
          <a:prstGeom prst="rect">
            <a:avLst/>
          </a:prstGeom>
        </p:spPr>
        <p:txBody>
          <a:bodyPr/>
          <a:lstStyle>
            <a:lvl5pPr marL="1828800" indent="0" algn="r">
              <a:buFontTx/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4"/>
            <a:r>
              <a:rPr lang="en-US" dirty="0"/>
              <a:t>Enter Subtitle</a:t>
            </a:r>
          </a:p>
        </p:txBody>
      </p:sp>
    </p:spTree>
    <p:extLst>
      <p:ext uri="{BB962C8B-B14F-4D97-AF65-F5344CB8AC3E}">
        <p14:creationId xmlns:p14="http://schemas.microsoft.com/office/powerpoint/2010/main" val="2707941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0" y="274638"/>
            <a:ext cx="7086600" cy="1143000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Enter Title</a:t>
            </a:r>
          </a:p>
        </p:txBody>
      </p:sp>
      <p:sp>
        <p:nvSpPr>
          <p:cNvPr id="4" name="Rectangle 3"/>
          <p:cNvSpPr/>
          <p:nvPr userDrawn="1"/>
        </p:nvSpPr>
        <p:spPr>
          <a:xfrm flipH="1">
            <a:off x="0" y="4191000"/>
            <a:ext cx="1371600" cy="12954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flipH="1">
            <a:off x="0" y="5486400"/>
            <a:ext cx="1371600" cy="1371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 flipH="1">
            <a:off x="0" y="2819400"/>
            <a:ext cx="1371600" cy="13716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flipH="1">
            <a:off x="1" y="1359658"/>
            <a:ext cx="1371600" cy="14478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flipH="1">
            <a:off x="0" y="0"/>
            <a:ext cx="1371600" cy="135965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1600200" y="1600200"/>
            <a:ext cx="7162800" cy="5105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 baseline="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</a:t>
            </a:r>
          </a:p>
          <a:p>
            <a:pPr lvl="1"/>
            <a:r>
              <a:rPr lang="en-US" dirty="0"/>
              <a:t>Enter text</a:t>
            </a:r>
          </a:p>
          <a:p>
            <a:pPr lvl="2"/>
            <a:r>
              <a:rPr lang="en-US" dirty="0"/>
              <a:t>Enter text</a:t>
            </a:r>
          </a:p>
          <a:p>
            <a:pPr lvl="3"/>
            <a:r>
              <a:rPr lang="en-US" sz="1800" dirty="0"/>
              <a:t>Enter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893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Enter Title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 hasCustomPrompt="1"/>
          </p:nvPr>
        </p:nvSpPr>
        <p:spPr>
          <a:xfrm>
            <a:off x="457200" y="1600200"/>
            <a:ext cx="8229600" cy="4648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chart</a:t>
            </a:r>
          </a:p>
        </p:txBody>
      </p:sp>
    </p:spTree>
    <p:extLst>
      <p:ext uri="{BB962C8B-B14F-4D97-AF65-F5344CB8AC3E}">
        <p14:creationId xmlns:p14="http://schemas.microsoft.com/office/powerpoint/2010/main" val="373121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60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B21A4-1C4C-4405-8894-7867E22BE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One Perspective on an effort to improve the implementation of the Endangered Species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3E5D3-A47D-490A-B225-5E93849695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1600" y="6248400"/>
            <a:ext cx="7620000" cy="457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David Bernhardt</a:t>
            </a:r>
          </a:p>
        </p:txBody>
      </p:sp>
    </p:spTree>
    <p:extLst>
      <p:ext uri="{BB962C8B-B14F-4D97-AF65-F5344CB8AC3E}">
        <p14:creationId xmlns:p14="http://schemas.microsoft.com/office/powerpoint/2010/main" val="1074560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5129" y="274638"/>
            <a:ext cx="5791200" cy="1325562"/>
          </a:xfrm>
        </p:spPr>
        <p:txBody>
          <a:bodyPr/>
          <a:lstStyle/>
          <a:p>
            <a:r>
              <a:rPr lang="en-US" dirty="0"/>
              <a:t>Proposed Changes to </a:t>
            </a:r>
            <a:br>
              <a:rPr lang="en-US" dirty="0"/>
            </a:br>
            <a:r>
              <a:rPr lang="en-US" dirty="0"/>
              <a:t>50 CFR 424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426028" y="1828800"/>
            <a:ext cx="7717971" cy="4419600"/>
          </a:xfrm>
        </p:spPr>
        <p:txBody>
          <a:bodyPr/>
          <a:lstStyle/>
          <a:p>
            <a:pPr marL="457200" lvl="1" indent="0">
              <a:buNone/>
            </a:pPr>
            <a:r>
              <a:rPr lang="en-US" sz="3200" dirty="0"/>
              <a:t>Criteria for Designating Critical Habitat</a:t>
            </a:r>
          </a:p>
          <a:p>
            <a:pPr marL="1025525" lvl="2" indent="-568325"/>
            <a:r>
              <a:rPr lang="en-US" sz="3200" dirty="0"/>
              <a:t>Clarifies when designation of critical habitat may not be prudent</a:t>
            </a:r>
          </a:p>
          <a:p>
            <a:pPr marL="1025525" lvl="2" indent="-568325"/>
            <a:r>
              <a:rPr lang="en-US" sz="3200" dirty="0"/>
              <a:t>Revises the process and standards for designation of unoccupied critical habitat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447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6781800" cy="1477962"/>
          </a:xfrm>
        </p:spPr>
        <p:txBody>
          <a:bodyPr/>
          <a:lstStyle/>
          <a:p>
            <a:r>
              <a:rPr lang="en-US" dirty="0"/>
              <a:t>Proposed Changes -- </a:t>
            </a:r>
            <a:br>
              <a:rPr lang="en-US" dirty="0"/>
            </a:br>
            <a:r>
              <a:rPr lang="en-US" dirty="0"/>
              <a:t>50 CFR 402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676400" y="1790700"/>
            <a:ext cx="74676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/>
              <a:t>The proposed revisions would: </a:t>
            </a:r>
          </a:p>
          <a:p>
            <a:pPr marL="401638" lvl="1" indent="-401638">
              <a:buFont typeface="Arial" panose="020B0604020202020204" pitchFamily="34" charset="0"/>
              <a:buChar char="•"/>
            </a:pPr>
            <a:r>
              <a:rPr lang="en-US" sz="3000" dirty="0"/>
              <a:t>Address alternative consultation mechanisms </a:t>
            </a:r>
          </a:p>
          <a:p>
            <a:pPr marL="401638" lvl="1" indent="-401638">
              <a:buFont typeface="Arial" panose="020B0604020202020204" pitchFamily="34" charset="0"/>
              <a:buChar char="•"/>
            </a:pPr>
            <a:r>
              <a:rPr lang="en-US" sz="3000" dirty="0"/>
              <a:t>Revise the definitions of “destruction or adverse modification” and “effects of the action”</a:t>
            </a:r>
          </a:p>
          <a:p>
            <a:pPr marL="401638" lvl="1" indent="-401638">
              <a:buFont typeface="Arial" panose="020B0604020202020204" pitchFamily="34" charset="0"/>
              <a:buChar char="•"/>
            </a:pPr>
            <a:r>
              <a:rPr lang="en-US" sz="3000" dirty="0"/>
              <a:t>Address certainty of mitigation proposed by action agencies</a:t>
            </a:r>
          </a:p>
          <a:p>
            <a:pPr marL="401638" lvl="1" indent="-401638">
              <a:buFont typeface="Arial" panose="020B0604020202020204" pitchFamily="34" charset="0"/>
              <a:buChar char="•"/>
            </a:pPr>
            <a:r>
              <a:rPr lang="en-US" sz="3000" dirty="0"/>
              <a:t>Seeks comment on </a:t>
            </a:r>
            <a:r>
              <a:rPr lang="en-US" sz="3000" dirty="0" smtClean="0"/>
              <a:t>mechanisms </a:t>
            </a:r>
            <a:r>
              <a:rPr lang="en-US" sz="3000" dirty="0"/>
              <a:t>that might further improve the consultation process</a:t>
            </a:r>
          </a:p>
        </p:txBody>
      </p:sp>
    </p:spTree>
    <p:extLst>
      <p:ext uri="{BB962C8B-B14F-4D97-AF65-F5344CB8AC3E}">
        <p14:creationId xmlns:p14="http://schemas.microsoft.com/office/powerpoint/2010/main" val="764540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ED01B-79CB-4A4E-B237-892C7C814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C5C1B-ACE7-4596-90CD-16A29551338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00200" y="1219200"/>
            <a:ext cx="7162800" cy="5486400"/>
          </a:xfrm>
        </p:spPr>
        <p:txBody>
          <a:bodyPr/>
          <a:lstStyle/>
          <a:p>
            <a:r>
              <a:rPr lang="en-US" dirty="0"/>
              <a:t>Expect we will get a great many other ideas in comments</a:t>
            </a:r>
          </a:p>
          <a:p>
            <a:r>
              <a:rPr lang="en-US" dirty="0"/>
              <a:t>Took decades of experience between two agencies and asked regarding section 4 and 7 what can be improved.</a:t>
            </a:r>
          </a:p>
          <a:p>
            <a:pPr lvl="1"/>
            <a:r>
              <a:rPr lang="en-US" dirty="0"/>
              <a:t>Best practices adopted (FWS special 4(d) rules)</a:t>
            </a:r>
          </a:p>
          <a:p>
            <a:pPr lvl="1"/>
            <a:r>
              <a:rPr lang="en-US" dirty="0"/>
              <a:t>Innovative ideas put forward (new approaches to consultation – reductions in paperwork)</a:t>
            </a:r>
          </a:p>
          <a:p>
            <a:r>
              <a:rPr lang="en-US" dirty="0"/>
              <a:t>Effort to provide greater </a:t>
            </a:r>
            <a:r>
              <a:rPr lang="en-US" dirty="0" smtClean="0"/>
              <a:t>defeasibility, </a:t>
            </a:r>
            <a:r>
              <a:rPr lang="en-US" dirty="0"/>
              <a:t>clarity and reduce unnecessary burdens</a:t>
            </a:r>
          </a:p>
          <a:p>
            <a:r>
              <a:rPr lang="en-US" dirty="0"/>
              <a:t>Specifically asking for broad range of commentary and other ideas</a:t>
            </a:r>
          </a:p>
          <a:p>
            <a:r>
              <a:rPr lang="en-US" dirty="0"/>
              <a:t>Better conservation outcomes and less conflict mean resources have greater focus on collaboration </a:t>
            </a:r>
          </a:p>
        </p:txBody>
      </p:sp>
    </p:spTree>
    <p:extLst>
      <p:ext uri="{BB962C8B-B14F-4D97-AF65-F5344CB8AC3E}">
        <p14:creationId xmlns:p14="http://schemas.microsoft.com/office/powerpoint/2010/main" val="372128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24200"/>
            <a:ext cx="8153400" cy="3200400"/>
          </a:xfrm>
        </p:spPr>
        <p:txBody>
          <a:bodyPr/>
          <a:lstStyle/>
          <a:p>
            <a:pPr algn="ctr"/>
            <a:r>
              <a:rPr lang="en-US" dirty="0"/>
              <a:t>Comment on or before September 24, 2018 </a:t>
            </a:r>
            <a:br>
              <a:rPr lang="en-US" dirty="0"/>
            </a:br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5643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6DED8-90F9-4EB2-AE30-4A5FDF57D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944562"/>
          </a:xfrm>
        </p:spPr>
        <p:txBody>
          <a:bodyPr/>
          <a:lstStyle/>
          <a:p>
            <a:r>
              <a:rPr lang="en-US" dirty="0"/>
              <a:t>Decision-making in Context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C96733F-A772-4E60-A70E-661D35FBA375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545143136"/>
              </p:ext>
            </p:extLst>
          </p:nvPr>
        </p:nvGraphicFramePr>
        <p:xfrm>
          <a:off x="1600200" y="1143000"/>
          <a:ext cx="7391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2737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A3D6E-46A5-47E2-826F-B8ABE209D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Statute                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FE500-5634-4397-AA51-0D1A228B897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00200" y="1600200"/>
            <a:ext cx="7162800" cy="49831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4(a)(1) says “[t]he Secretary </a:t>
            </a:r>
            <a:r>
              <a:rPr lang="en-US" u="sng" dirty="0"/>
              <a:t>shall by regulation </a:t>
            </a:r>
            <a:r>
              <a:rPr lang="en-US" dirty="0"/>
              <a:t>promulgated in accordance with subsection (b) </a:t>
            </a:r>
            <a:r>
              <a:rPr lang="en-US" u="sng" dirty="0"/>
              <a:t>determine</a:t>
            </a:r>
            <a:r>
              <a:rPr lang="en-US" dirty="0"/>
              <a:t> </a:t>
            </a:r>
            <a:r>
              <a:rPr lang="en-US" u="sng" dirty="0"/>
              <a:t>whether</a:t>
            </a:r>
            <a:r>
              <a:rPr lang="en-US" dirty="0"/>
              <a:t> any </a:t>
            </a:r>
            <a:r>
              <a:rPr lang="en-US" dirty="0">
                <a:solidFill>
                  <a:srgbClr val="00B050"/>
                </a:solidFill>
              </a:rPr>
              <a:t>species </a:t>
            </a:r>
            <a:r>
              <a:rPr lang="en-US" dirty="0"/>
              <a:t>is an </a:t>
            </a:r>
            <a:r>
              <a:rPr lang="en-US" dirty="0">
                <a:solidFill>
                  <a:srgbClr val="00B050"/>
                </a:solidFill>
              </a:rPr>
              <a:t>endangered species </a:t>
            </a:r>
            <a:r>
              <a:rPr lang="en-US" dirty="0"/>
              <a:t>or a </a:t>
            </a:r>
            <a:r>
              <a:rPr lang="en-US" dirty="0">
                <a:solidFill>
                  <a:srgbClr val="00B050"/>
                </a:solidFill>
              </a:rPr>
              <a:t>threatened species </a:t>
            </a:r>
            <a:r>
              <a:rPr lang="en-US" u="sng" dirty="0"/>
              <a:t>because of any</a:t>
            </a:r>
            <a:r>
              <a:rPr lang="en-US" dirty="0"/>
              <a:t> of the following factors: </a:t>
            </a:r>
            <a:endParaRPr lang="en-US" sz="2000" dirty="0"/>
          </a:p>
          <a:p>
            <a:pPr marL="457200" indent="-457200">
              <a:buAutoNum type="alphaUcParenBoth"/>
            </a:pPr>
            <a:r>
              <a:rPr lang="en-US" sz="2000" dirty="0"/>
              <a:t>the present or threatened destruction, modification, or curtailment of its habitat or range; </a:t>
            </a:r>
          </a:p>
          <a:p>
            <a:pPr marL="457200" indent="-457200">
              <a:buAutoNum type="alphaUcParenBoth"/>
            </a:pPr>
            <a:r>
              <a:rPr lang="en-US" sz="2000" dirty="0"/>
              <a:t>overutilization for commercial, recreational, scientific, or educational purposes;</a:t>
            </a:r>
          </a:p>
          <a:p>
            <a:pPr marL="457200" indent="-457200">
              <a:buAutoNum type="alphaUcParenBoth"/>
            </a:pPr>
            <a:r>
              <a:rPr lang="en-US" sz="2000" dirty="0"/>
              <a:t>disease or predation;</a:t>
            </a:r>
          </a:p>
          <a:p>
            <a:pPr marL="457200" indent="-457200">
              <a:buAutoNum type="alphaUcParenBoth"/>
            </a:pPr>
            <a:r>
              <a:rPr lang="en-US" sz="2000" dirty="0"/>
              <a:t> the inadequacy of existing regulatory mechanisms; or </a:t>
            </a:r>
          </a:p>
          <a:p>
            <a:pPr marL="457200" indent="-457200">
              <a:buAutoNum type="alphaUcParenBoth"/>
            </a:pPr>
            <a:r>
              <a:rPr lang="en-US" sz="2000" dirty="0"/>
              <a:t>other natural or manmade factors affecting its continued existence. </a:t>
            </a:r>
          </a:p>
        </p:txBody>
      </p:sp>
    </p:spTree>
    <p:extLst>
      <p:ext uri="{BB962C8B-B14F-4D97-AF65-F5344CB8AC3E}">
        <p14:creationId xmlns:p14="http://schemas.microsoft.com/office/powerpoint/2010/main" val="4273242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F0090-D830-4FBC-A9F1-DB47EE750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Statute Identified basis for decision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D1B86-3AC1-40E2-B360-0FF46578B3B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00200" y="2286000"/>
            <a:ext cx="7162800" cy="4419600"/>
          </a:xfrm>
        </p:spPr>
        <p:txBody>
          <a:bodyPr/>
          <a:lstStyle/>
          <a:p>
            <a:r>
              <a:rPr lang="en-US" dirty="0"/>
              <a:t> Determination must be: “[solely on the basis of the </a:t>
            </a:r>
            <a:r>
              <a:rPr lang="en-US" dirty="0">
                <a:solidFill>
                  <a:srgbClr val="FFFF00"/>
                </a:solidFill>
              </a:rPr>
              <a:t>best scientific and commercial data available </a:t>
            </a:r>
            <a:r>
              <a:rPr lang="en-US" dirty="0"/>
              <a:t>to him </a:t>
            </a:r>
            <a:r>
              <a:rPr lang="en-US" dirty="0">
                <a:solidFill>
                  <a:schemeClr val="accent6"/>
                </a:solidFill>
              </a:rPr>
              <a:t>after conducting a review of the status of the species and after taking into account those efforts, if any, being made by any State or foreign nation, or any political subdivision of a State or foreign nation, to protect such species</a:t>
            </a:r>
            <a:r>
              <a:rPr lang="en-US" dirty="0"/>
              <a:t>, whether by predator control, protection of habitat and food supply, or other conservation practices, within any area under its jurisdiction, or on the high seas</a:t>
            </a:r>
          </a:p>
        </p:txBody>
      </p:sp>
    </p:spTree>
    <p:extLst>
      <p:ext uri="{BB962C8B-B14F-4D97-AF65-F5344CB8AC3E}">
        <p14:creationId xmlns:p14="http://schemas.microsoft.com/office/powerpoint/2010/main" val="501608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74EE9-5018-4111-ACBF-8EBBF7355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208756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Application of Statute requires application of Discretion/ Judgement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B599D-7C50-49B5-8CE0-797B6636A09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00200" y="3200400"/>
            <a:ext cx="7162800" cy="3505200"/>
          </a:xfrm>
        </p:spPr>
        <p:txBody>
          <a:bodyPr/>
          <a:lstStyle/>
          <a:p>
            <a:r>
              <a:rPr lang="en-US" dirty="0"/>
              <a:t> The term </a:t>
            </a:r>
            <a:r>
              <a:rPr lang="en-US" dirty="0">
                <a:solidFill>
                  <a:srgbClr val="00B050"/>
                </a:solidFill>
              </a:rPr>
              <a:t>“threatened species” </a:t>
            </a:r>
            <a:r>
              <a:rPr lang="en-US" dirty="0"/>
              <a:t>means any </a:t>
            </a:r>
            <a:r>
              <a:rPr lang="en-US" dirty="0">
                <a:solidFill>
                  <a:srgbClr val="00B050"/>
                </a:solidFill>
              </a:rPr>
              <a:t>species</a:t>
            </a:r>
            <a:r>
              <a:rPr lang="en-US" dirty="0"/>
              <a:t> which is </a:t>
            </a:r>
            <a:r>
              <a:rPr lang="en-US" dirty="0">
                <a:solidFill>
                  <a:srgbClr val="FF0000"/>
                </a:solidFill>
              </a:rPr>
              <a:t>likely</a:t>
            </a:r>
            <a:r>
              <a:rPr lang="en-US" dirty="0"/>
              <a:t> to become an </a:t>
            </a:r>
            <a:r>
              <a:rPr lang="en-US" dirty="0">
                <a:solidFill>
                  <a:srgbClr val="00B050"/>
                </a:solidFill>
              </a:rPr>
              <a:t>endangered species </a:t>
            </a:r>
            <a:r>
              <a:rPr lang="en-US" dirty="0"/>
              <a:t>within the </a:t>
            </a:r>
            <a:r>
              <a:rPr lang="en-US" dirty="0">
                <a:solidFill>
                  <a:srgbClr val="FF0000"/>
                </a:solidFill>
              </a:rPr>
              <a:t>foreseeable future </a:t>
            </a:r>
            <a:r>
              <a:rPr lang="en-US" dirty="0"/>
              <a:t>throughout all or </a:t>
            </a:r>
            <a:r>
              <a:rPr lang="en-US" dirty="0">
                <a:solidFill>
                  <a:srgbClr val="FF0000"/>
                </a:solidFill>
              </a:rPr>
              <a:t>a significant portion</a:t>
            </a:r>
            <a:r>
              <a:rPr lang="en-US" dirty="0"/>
              <a:t> of its </a:t>
            </a:r>
            <a:r>
              <a:rPr lang="en-US" dirty="0">
                <a:solidFill>
                  <a:srgbClr val="FF0000"/>
                </a:solidFill>
              </a:rPr>
              <a:t>range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7614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6DED8-90F9-4EB2-AE30-4A5FDF57D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944562"/>
          </a:xfrm>
        </p:spPr>
        <p:txBody>
          <a:bodyPr/>
          <a:lstStyle/>
          <a:p>
            <a:r>
              <a:rPr lang="en-US" dirty="0"/>
              <a:t>Optimal Outcome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C96733F-A772-4E60-A70E-661D35FBA375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868617283"/>
              </p:ext>
            </p:extLst>
          </p:nvPr>
        </p:nvGraphicFramePr>
        <p:xfrm>
          <a:off x="1600200" y="1371600"/>
          <a:ext cx="7391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609B21-7BE4-4918-BE22-45B28DE6EB5D}"/>
              </a:ext>
            </a:extLst>
          </p:cNvPr>
          <p:cNvCxnSpPr>
            <a:cxnSpLocks/>
          </p:cNvCxnSpPr>
          <p:nvPr/>
        </p:nvCxnSpPr>
        <p:spPr>
          <a:xfrm>
            <a:off x="5334000" y="3810000"/>
            <a:ext cx="0" cy="12954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050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48075" y="2895600"/>
            <a:ext cx="5724526" cy="24384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Highlights of  Joint Endangered Species Act </a:t>
            </a:r>
          </a:p>
          <a:p>
            <a:pPr algn="l">
              <a:spcBef>
                <a:spcPts val="0"/>
              </a:spcBef>
            </a:pP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Proposed Revisions to the</a:t>
            </a:r>
          </a:p>
          <a:p>
            <a:pPr algn="l">
              <a:spcBef>
                <a:spcPts val="0"/>
              </a:spcBef>
            </a:pP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Regulations --Full Presentation Available at www.fws.gov</a:t>
            </a:r>
          </a:p>
        </p:txBody>
      </p:sp>
    </p:spTree>
    <p:extLst>
      <p:ext uri="{BB962C8B-B14F-4D97-AF65-F5344CB8AC3E}">
        <p14:creationId xmlns:p14="http://schemas.microsoft.com/office/powerpoint/2010/main" val="4269118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600200" y="1066800"/>
            <a:ext cx="7162800" cy="5638800"/>
          </a:xfrm>
        </p:spPr>
        <p:txBody>
          <a:bodyPr/>
          <a:lstStyle/>
          <a:p>
            <a:r>
              <a:rPr lang="en-US" dirty="0"/>
              <a:t>Section 4 of the Act </a:t>
            </a:r>
          </a:p>
          <a:p>
            <a:pPr lvl="1"/>
            <a:r>
              <a:rPr lang="en-US" dirty="0"/>
              <a:t>Provides for how to add and remove species from the Federal lists of threatened and endangered species</a:t>
            </a:r>
          </a:p>
          <a:p>
            <a:pPr lvl="1"/>
            <a:r>
              <a:rPr lang="en-US" dirty="0"/>
              <a:t>Provides procedures for designating critical habitat</a:t>
            </a:r>
          </a:p>
          <a:p>
            <a:pPr lvl="1"/>
            <a:r>
              <a:rPr lang="en-US" dirty="0"/>
              <a:t>Implementing regulations are at 50 CFR 424 </a:t>
            </a:r>
          </a:p>
          <a:p>
            <a:pPr lvl="1"/>
            <a:r>
              <a:rPr lang="en-US" dirty="0"/>
              <a:t>Addresses protective regulations for threatened species (i.e., 4(d) rules)</a:t>
            </a:r>
          </a:p>
          <a:p>
            <a:r>
              <a:rPr lang="en-US" dirty="0"/>
              <a:t>Section 7 of the Act</a:t>
            </a:r>
          </a:p>
          <a:p>
            <a:pPr lvl="1"/>
            <a:r>
              <a:rPr lang="en-US" dirty="0"/>
              <a:t>Provides requirements for Federal agency cooperation and consultation procedures</a:t>
            </a:r>
          </a:p>
          <a:p>
            <a:pPr lvl="1"/>
            <a:r>
              <a:rPr lang="en-US" dirty="0"/>
              <a:t>Implementing regulations are at 50 CFR 402</a:t>
            </a:r>
          </a:p>
          <a:p>
            <a:r>
              <a:rPr lang="en-US" dirty="0"/>
              <a:t>Section 9 of the Act</a:t>
            </a:r>
          </a:p>
          <a:p>
            <a:pPr lvl="1"/>
            <a:r>
              <a:rPr lang="en-US" dirty="0"/>
              <a:t>Establishes prohibitions for listed species</a:t>
            </a:r>
          </a:p>
          <a:p>
            <a:pPr lvl="1"/>
            <a:r>
              <a:rPr lang="en-US" dirty="0"/>
              <a:t>Implementing regulations are at 50 CFR 17</a:t>
            </a:r>
          </a:p>
        </p:txBody>
      </p:sp>
    </p:spTree>
    <p:extLst>
      <p:ext uri="{BB962C8B-B14F-4D97-AF65-F5344CB8AC3E}">
        <p14:creationId xmlns:p14="http://schemas.microsoft.com/office/powerpoint/2010/main" val="2492650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477962"/>
          </a:xfrm>
        </p:spPr>
        <p:txBody>
          <a:bodyPr/>
          <a:lstStyle/>
          <a:p>
            <a:r>
              <a:rPr lang="en-US" dirty="0"/>
              <a:t>Proposed Changes to </a:t>
            </a:r>
            <a:br>
              <a:rPr lang="en-US" dirty="0"/>
            </a:br>
            <a:r>
              <a:rPr lang="en-US" dirty="0"/>
              <a:t>50 CFR 424                                          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019300" y="1981200"/>
            <a:ext cx="6972300" cy="5562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Listing, Delisting, or Reclassifying species </a:t>
            </a:r>
          </a:p>
          <a:p>
            <a:pPr marL="457200" lvl="2" indent="-457200"/>
            <a:r>
              <a:rPr lang="en-US" sz="3200" dirty="0"/>
              <a:t>Creates a regulatory framework for the phrase “foreseeable future”</a:t>
            </a:r>
          </a:p>
          <a:p>
            <a:pPr marL="457200" lvl="2" indent="-457200"/>
            <a:r>
              <a:rPr lang="en-US" sz="3200" dirty="0"/>
              <a:t>Clarifies that the standard for listing and delisting of species is the same</a:t>
            </a:r>
          </a:p>
          <a:p>
            <a:pPr marL="457200" lvl="2" indent="-457200"/>
            <a:r>
              <a:rPr lang="en-US" sz="3200" dirty="0"/>
              <a:t>Removes reference to economic or other impacts in classification decisions</a:t>
            </a:r>
          </a:p>
          <a:p>
            <a:pPr marL="457200" lvl="2" indent="-457200"/>
            <a:endParaRPr lang="en-US" sz="28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08815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2643</TotalTime>
  <Words>593</Words>
  <Application>Microsoft Office PowerPoint</Application>
  <PresentationFormat>On-screen Show (4:3)</PresentationFormat>
  <Paragraphs>69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</vt:lpstr>
      <vt:lpstr>Symbol</vt:lpstr>
      <vt:lpstr>Times New Roman</vt:lpstr>
      <vt:lpstr>Office Theme</vt:lpstr>
      <vt:lpstr>One Perspective on an effort to improve the implementation of the Endangered Species Act</vt:lpstr>
      <vt:lpstr>Decision-making in Context</vt:lpstr>
      <vt:lpstr>Statute                  </vt:lpstr>
      <vt:lpstr>Statute Identified basis for decision</vt:lpstr>
      <vt:lpstr>Application of Statute requires application of Discretion/ Judgement</vt:lpstr>
      <vt:lpstr>Optimal Outcome</vt:lpstr>
      <vt:lpstr>PowerPoint Presentation</vt:lpstr>
      <vt:lpstr>Background </vt:lpstr>
      <vt:lpstr>Proposed Changes to  50 CFR 424                                                                       </vt:lpstr>
      <vt:lpstr>Proposed Changes to  50 CFR 424 </vt:lpstr>
      <vt:lpstr>Proposed Changes --  50 CFR 402</vt:lpstr>
      <vt:lpstr>My Perspective</vt:lpstr>
      <vt:lpstr>Comment on or before September 24, 2018  Questions?</vt:lpstr>
    </vt:vector>
  </TitlesOfParts>
  <Company>U.S. Fish &amp; Wildlife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Leon, Sarah</dc:creator>
  <cp:lastModifiedBy>Dermody, Matthew D</cp:lastModifiedBy>
  <cp:revision>139</cp:revision>
  <cp:lastPrinted>2018-09-10T12:18:05Z</cp:lastPrinted>
  <dcterms:created xsi:type="dcterms:W3CDTF">2015-09-18T14:52:09Z</dcterms:created>
  <dcterms:modified xsi:type="dcterms:W3CDTF">2018-09-10T12:53:30Z</dcterms:modified>
</cp:coreProperties>
</file>